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4" r:id="rId4"/>
  </p:sldMasterIdLst>
  <p:notesMasterIdLst>
    <p:notesMasterId r:id="rId11"/>
  </p:notesMasterIdLst>
  <p:sldIdLst>
    <p:sldId id="256" r:id="rId5"/>
    <p:sldId id="257" r:id="rId6"/>
    <p:sldId id="259" r:id="rId7"/>
    <p:sldId id="263" r:id="rId8"/>
    <p:sldId id="258"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a:srgbClr val="00AAD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61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2-26T10:35:00.070" idx="8">
    <p:pos x="10" y="10"/>
    <p:text>Add a suitable design template to all slides.</p:text>
    <p:extLst>
      <p:ext uri="{C676402C-5697-4E1C-873F-D02D1690AC5C}">
        <p15:threadingInfo xmlns:p15="http://schemas.microsoft.com/office/powerpoint/2012/main" timeZoneBias="0"/>
      </p:ext>
    </p:extLst>
  </p:cm>
  <p:cm authorId="1" dt="2025-02-26T10:35:20.023" idx="9">
    <p:pos x="106" y="106"/>
    <p:text>Insert a slide number on all slides with the exception of the first slide.</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02-26T10:38:33.762" idx="10">
    <p:pos x="10" y="10"/>
    <p:text>Use smart art to display the following information:
Average “lifetime” emissions from EVs are 30% lower than a petrol car in the UK.
By 2050 if every second car was an EV, global CO2 emissions would reduce by 1.5 gigatonnes per year.
The UK has pledged that by 2035 every new car will be zero emissions.</p:text>
    <p:extLst>
      <p:ext uri="{C676402C-5697-4E1C-873F-D02D1690AC5C}">
        <p15:threadingInfo xmlns:p15="http://schemas.microsoft.com/office/powerpoint/2012/main" timeZoneBias="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5-02-26T10:39:31.979" idx="11">
    <p:pos x="21" y="8"/>
    <p:text>Which cities does this apply to and what is the initial penalty charge for non-compliant vehicles entering the cities?</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A5FF69-5F16-4C16-B440-942DF393DE33}" type="datetimeFigureOut">
              <a:rPr lang="en-GB" smtClean="0"/>
              <a:t>04/03/2025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98D91-84FF-4974-97F3-D0CCA2A30600}" type="slidenum">
              <a:rPr lang="en-GB" smtClean="0"/>
              <a:t>‹#›</a:t>
            </a:fld>
            <a:endParaRPr lang="en-GB"/>
          </a:p>
        </p:txBody>
      </p:sp>
    </p:spTree>
    <p:extLst>
      <p:ext uri="{BB962C8B-B14F-4D97-AF65-F5344CB8AC3E}">
        <p14:creationId xmlns:p14="http://schemas.microsoft.com/office/powerpoint/2010/main" val="621972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C0B04-F4F3-93EE-C830-30BC0D6A347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7FBE0D6-5FC3-9D97-1233-EC430BA7675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045A98D-A6E3-1BF8-CF10-C946A5E0228B}"/>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3DBD98AA-2818-3E6C-D059-4BFAD0A9820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D2C445-4086-C40E-04FB-8A6101CB15F0}"/>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3952505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C28B5-96AB-FD74-B939-D7977BC522B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1A0B20A-6D03-FE1A-47D9-07F98C6BBC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9CF8D2D-4C2D-5C8D-CA76-882641B56E47}"/>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D126F80D-7792-4714-402B-56E3EB4BA6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78FA2F-4E9E-0A95-FFB0-561BE8904A55}"/>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3104512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70AEE2-DE37-B824-2E30-9CBA975C2CEE}"/>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F50E13C-4916-FFE4-C6D2-81278B49C76E}"/>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73697A-BD91-73A2-56BE-D3BC4F58F44A}"/>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79C43A77-5014-1E30-B4AF-A18416886A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ED1CC2-F263-56BC-8FE3-FB688B317739}"/>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1122362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210BE-2325-495A-1F60-5778B5FBAA3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0148CB2-5CBC-95E8-F0A8-A51D6D8607AB}"/>
              </a:ext>
            </a:extLst>
          </p:cNvPr>
          <p:cNvSpPr>
            <a:spLocks noGrp="1"/>
          </p:cNvSpPr>
          <p:nvPr>
            <p:ph type="dt" sz="half" idx="10"/>
          </p:nvPr>
        </p:nvSpPr>
        <p:spPr/>
        <p:txBody>
          <a:bodyPr/>
          <a:lstStyle/>
          <a:p>
            <a:fld id="{1D8BD707-D9CF-40AE-B4C6-C98DA3205C09}" type="datetimeFigureOut">
              <a:rPr lang="en-US" smtClean="0"/>
              <a:pPr/>
              <a:t>3/4/2025</a:t>
            </a:fld>
            <a:endParaRPr lang="en-US"/>
          </a:p>
        </p:txBody>
      </p:sp>
      <p:sp>
        <p:nvSpPr>
          <p:cNvPr id="4" name="Footer Placeholder 3">
            <a:extLst>
              <a:ext uri="{FF2B5EF4-FFF2-40B4-BE49-F238E27FC236}">
                <a16:creationId xmlns:a16="http://schemas.microsoft.com/office/drawing/2014/main" id="{7DAAE384-10F9-AFFF-6762-1A349E52DB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F94BB1-1950-4EDF-DE84-E2E533815F2E}"/>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6530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ADDD-03B4-0778-8079-DF3DD99B918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AC7311-1B3F-E489-CB89-E8D83891EF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2C9265-CE99-4856-96CF-E68ECA1747C1}"/>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241F690D-28C3-5FF3-1CD1-2F168782AF2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5414C4-8EF7-DACF-365B-3E5C661EDCC7}"/>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392905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DA7A2-CA6F-6121-BAFC-135F9549006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33FF74-297D-C260-9C1F-C0F627F3B41F}"/>
              </a:ext>
            </a:extLst>
          </p:cNvPr>
          <p:cNvSpPr>
            <a:spLocks noGrp="1"/>
          </p:cNvSpPr>
          <p:nvPr>
            <p:ph type="body" idx="1"/>
          </p:nvPr>
        </p:nvSpPr>
        <p:spPr>
          <a:xfrm>
            <a:off x="623888" y="4589463"/>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377115-198A-3CD4-6470-0A6633186011}"/>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B4406833-2F68-6F19-2D11-C332CF13EF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A0A9C98-1A9C-E43A-C393-3CC5C2C5575F}"/>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2394930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3837F-F5FB-8512-589F-B8228A67A95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E15E128-CB2B-DA6B-7D57-E5C2C44314DE}"/>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6755E4E-0FE4-C1C8-818B-0D1A8AE80BA4}"/>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BB9347-8DA9-1B60-A4C6-EAEDBAD48AD4}"/>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6" name="Footer Placeholder 5">
            <a:extLst>
              <a:ext uri="{FF2B5EF4-FFF2-40B4-BE49-F238E27FC236}">
                <a16:creationId xmlns:a16="http://schemas.microsoft.com/office/drawing/2014/main" id="{1BDEFA51-9BAE-0BCF-8B7C-BC3BC37333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2773B9-6A49-566B-D7A3-B7D2C7E98351}"/>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709188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6398C-4C2A-51CB-43A2-75AC5983E6C5}"/>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C797931-E505-1978-9692-BF6EAF9DA76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E79115-026C-F74A-CD04-0617877F663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1E4AB55-E749-9AF8-5071-118410B5254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10D61A-BFF5-07FB-D0A4-F87D5AB45CFA}"/>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C473ABD-BAFA-4DDE-55CE-C4C01540D9CE}"/>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8" name="Footer Placeholder 7">
            <a:extLst>
              <a:ext uri="{FF2B5EF4-FFF2-40B4-BE49-F238E27FC236}">
                <a16:creationId xmlns:a16="http://schemas.microsoft.com/office/drawing/2014/main" id="{12327379-B35D-8817-E151-551C7630FFB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E9F121-E96B-0FAA-9600-B4E96C56AF00}"/>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2868485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1439-36F0-C8E2-2A4E-BFE5C0D3661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C06637A-0AF5-4C3A-0652-8A7897F90C73}"/>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4" name="Footer Placeholder 3">
            <a:extLst>
              <a:ext uri="{FF2B5EF4-FFF2-40B4-BE49-F238E27FC236}">
                <a16:creationId xmlns:a16="http://schemas.microsoft.com/office/drawing/2014/main" id="{055B2AE9-E087-B3F7-328E-BA23825E86E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55D160-928E-075B-5535-A25F31953485}"/>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2243715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BBFDC9-888C-234D-100D-C8D6296CB4CB}"/>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3" name="Footer Placeholder 2">
            <a:extLst>
              <a:ext uri="{FF2B5EF4-FFF2-40B4-BE49-F238E27FC236}">
                <a16:creationId xmlns:a16="http://schemas.microsoft.com/office/drawing/2014/main" id="{F99A32CE-1DF4-E965-E621-FA3A5830C3A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A2A68DB-9CE8-4FF1-4A3A-15A74134614F}"/>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175074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A41A5-C278-91CE-18EC-292E4A42C29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E8038E0-7A44-8077-02C6-AB2CA86780B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9C0D8E3-1085-8E89-1FDD-C1D3821439B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6F674C-1187-17BB-D6D0-2DD21A40D78F}"/>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6" name="Footer Placeholder 5">
            <a:extLst>
              <a:ext uri="{FF2B5EF4-FFF2-40B4-BE49-F238E27FC236}">
                <a16:creationId xmlns:a16="http://schemas.microsoft.com/office/drawing/2014/main" id="{C054AF3C-7D06-1F45-122C-720C731AF1F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E6BF7A-B7A4-8ACE-5374-080E07D25017}"/>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565118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5BFC-B0A0-31F2-FF67-B07CC9576CA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0FE5D51-7A0F-E368-FF7C-5452FA0CCCB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E2A36F6-CF47-8126-13BB-11351F00FB1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309BF9-4E99-92E1-FB8D-C1621C92F4DE}"/>
              </a:ext>
            </a:extLst>
          </p:cNvPr>
          <p:cNvSpPr>
            <a:spLocks noGrp="1"/>
          </p:cNvSpPr>
          <p:nvPr>
            <p:ph type="dt" sz="half" idx="10"/>
          </p:nvPr>
        </p:nvSpPr>
        <p:spPr/>
        <p:txBody>
          <a:bodyPr/>
          <a:lstStyle/>
          <a:p>
            <a:fld id="{A19E0EC3-CB39-47E1-B789-0284FFCFE78F}" type="datetimeFigureOut">
              <a:rPr lang="en-GB" smtClean="0"/>
              <a:t>04/03/2025</a:t>
            </a:fld>
            <a:endParaRPr lang="en-GB"/>
          </a:p>
        </p:txBody>
      </p:sp>
      <p:sp>
        <p:nvSpPr>
          <p:cNvPr id="6" name="Footer Placeholder 5">
            <a:extLst>
              <a:ext uri="{FF2B5EF4-FFF2-40B4-BE49-F238E27FC236}">
                <a16:creationId xmlns:a16="http://schemas.microsoft.com/office/drawing/2014/main" id="{887EAD02-58EB-2494-1319-89307D0029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288E7B-8B4A-5032-C62C-68B568BA4EA0}"/>
              </a:ext>
            </a:extLst>
          </p:cNvPr>
          <p:cNvSpPr>
            <a:spLocks noGrp="1"/>
          </p:cNvSpPr>
          <p:nvPr>
            <p:ph type="sldNum" sz="quarter" idx="12"/>
          </p:nvPr>
        </p:nvSpPr>
        <p:spPr/>
        <p:txBody>
          <a:bodyPr/>
          <a:lstStyle/>
          <a:p>
            <a:fld id="{C8C6C066-5530-4201-A7A0-BA6F553CB9D5}" type="slidenum">
              <a:rPr lang="en-GB" smtClean="0"/>
              <a:t>‹#›</a:t>
            </a:fld>
            <a:endParaRPr lang="en-GB"/>
          </a:p>
        </p:txBody>
      </p:sp>
    </p:spTree>
    <p:extLst>
      <p:ext uri="{BB962C8B-B14F-4D97-AF65-F5344CB8AC3E}">
        <p14:creationId xmlns:p14="http://schemas.microsoft.com/office/powerpoint/2010/main" val="137072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CEC615-0293-6D92-E2E3-FD3C4D235ED9}"/>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0F3696-25F8-C4AA-C6ED-200838667AE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F1B095-A62E-E53D-42CB-25CF681A4C1B}"/>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9E0EC3-CB39-47E1-B789-0284FFCFE78F}" type="datetimeFigureOut">
              <a:rPr lang="en-GB" smtClean="0"/>
              <a:t>04/03/2025</a:t>
            </a:fld>
            <a:endParaRPr lang="en-GB"/>
          </a:p>
        </p:txBody>
      </p:sp>
      <p:sp>
        <p:nvSpPr>
          <p:cNvPr id="5" name="Footer Placeholder 4">
            <a:extLst>
              <a:ext uri="{FF2B5EF4-FFF2-40B4-BE49-F238E27FC236}">
                <a16:creationId xmlns:a16="http://schemas.microsoft.com/office/drawing/2014/main" id="{02F3F1AB-F8A0-BBB8-DD12-346B8CD9A98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1B2903B6-B355-1C0D-CF5C-F8A4AE7451B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8C6C066-5530-4201-A7A0-BA6F553CB9D5}" type="slidenum">
              <a:rPr lang="en-GB" smtClean="0"/>
              <a:t>‹#›</a:t>
            </a:fld>
            <a:endParaRPr lang="en-GB"/>
          </a:p>
        </p:txBody>
      </p:sp>
    </p:spTree>
    <p:extLst>
      <p:ext uri="{BB962C8B-B14F-4D97-AF65-F5344CB8AC3E}">
        <p14:creationId xmlns:p14="http://schemas.microsoft.com/office/powerpoint/2010/main" val="2389616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4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F7028F57-B3F0-06B3-311C-A2512F9FEE06}"/>
              </a:ext>
            </a:extLst>
          </p:cNvPr>
          <p:cNvSpPr>
            <a:spLocks noGrp="1" noChangeArrowheads="1"/>
          </p:cNvSpPr>
          <p:nvPr>
            <p:ph type="ctrTitle"/>
          </p:nvPr>
        </p:nvSpPr>
        <p:spPr>
          <a:xfrm>
            <a:off x="266700" y="2590800"/>
            <a:ext cx="8610600" cy="769441"/>
          </a:xfrm>
        </p:spPr>
        <p:txBody>
          <a:bodyPr>
            <a:noAutofit/>
          </a:bodyPr>
          <a:lstStyle/>
          <a:p>
            <a:r>
              <a:rPr lang="en-GB" altLang="en-US" sz="4800" dirty="0">
                <a:latin typeface="Aptos" panose="020B0004020202020204" pitchFamily="34" charset="0"/>
              </a:rPr>
              <a:t>The Future of Cars is Electric </a:t>
            </a:r>
          </a:p>
        </p:txBody>
      </p:sp>
      <p:sp>
        <p:nvSpPr>
          <p:cNvPr id="3075" name="Subtitle 2">
            <a:extLst>
              <a:ext uri="{FF2B5EF4-FFF2-40B4-BE49-F238E27FC236}">
                <a16:creationId xmlns:a16="http://schemas.microsoft.com/office/drawing/2014/main" id="{35D170A5-0AF1-2FD0-1FDF-B34ED63275A0}"/>
              </a:ext>
            </a:extLst>
          </p:cNvPr>
          <p:cNvSpPr>
            <a:spLocks noGrp="1" noChangeArrowheads="1"/>
          </p:cNvSpPr>
          <p:nvPr>
            <p:ph type="subTitle" idx="1"/>
          </p:nvPr>
        </p:nvSpPr>
        <p:spPr>
          <a:xfrm>
            <a:off x="266700" y="3733800"/>
            <a:ext cx="8610600" cy="526455"/>
          </a:xfrm>
        </p:spPr>
        <p:txBody>
          <a:bodyPr>
            <a:normAutofit/>
          </a:bodyPr>
          <a:lstStyle/>
          <a:p>
            <a:r>
              <a:rPr lang="en-GB" altLang="en-US" sz="2400" dirty="0">
                <a:solidFill>
                  <a:schemeClr val="tx1"/>
                </a:solidFill>
                <a:latin typeface="Aptos" panose="020B0004020202020204" pitchFamily="34" charset="0"/>
              </a:rPr>
              <a:t>5 things you need to know</a:t>
            </a:r>
          </a:p>
        </p:txBody>
      </p:sp>
      <p:sp>
        <p:nvSpPr>
          <p:cNvPr id="4" name="Rectangle 3">
            <a:extLst>
              <a:ext uri="{FF2B5EF4-FFF2-40B4-BE49-F238E27FC236}">
                <a16:creationId xmlns:a16="http://schemas.microsoft.com/office/drawing/2014/main" id="{D3F208FB-7408-1D0A-EC03-6AE4B8466490}"/>
              </a:ext>
            </a:extLst>
          </p:cNvPr>
          <p:cNvSpPr/>
          <p:nvPr/>
        </p:nvSpPr>
        <p:spPr>
          <a:xfrm>
            <a:off x="1066800" y="921345"/>
            <a:ext cx="7010400" cy="769441"/>
          </a:xfrm>
          <a:prstGeom prst="rect">
            <a:avLst/>
          </a:prstGeom>
          <a:noFill/>
          <a:ln>
            <a:solidFill>
              <a:srgbClr val="FFFFFF"/>
            </a:solidFill>
          </a:ln>
        </p:spPr>
        <p:txBody>
          <a:bodyPr wrap="square">
            <a:spAutoFit/>
          </a:bodyPr>
          <a:lstStyle/>
          <a:p>
            <a:pPr algn="ctr">
              <a:defRPr/>
            </a:pPr>
            <a:r>
              <a:rPr lang="en-GB" sz="4400" b="1" dirty="0">
                <a:ln w="12700" cmpd="sng">
                  <a:solidFill>
                    <a:schemeClr val="tx2">
                      <a:lumMod val="60000"/>
                      <a:lumOff val="40000"/>
                    </a:schemeClr>
                  </a:solidFill>
                  <a:prstDash val="solid"/>
                </a:ln>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lin ang="5400000" scaled="1"/>
                  <a:tileRect/>
                </a:gradFill>
                <a:latin typeface="Aptos" panose="020B0004020202020204" pitchFamily="34" charset="0"/>
              </a:rPr>
              <a:t>VELOCITY MOTORS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78CF4D51-FE08-D10B-9297-6AA56B7AEBB6}"/>
              </a:ext>
            </a:extLst>
          </p:cNvPr>
          <p:cNvSpPr>
            <a:spLocks noGrp="1" noChangeArrowheads="1"/>
          </p:cNvSpPr>
          <p:nvPr>
            <p:ph type="title"/>
          </p:nvPr>
        </p:nvSpPr>
        <p:spPr/>
        <p:txBody>
          <a:bodyPr/>
          <a:lstStyle/>
          <a:p>
            <a:pPr algn="l"/>
            <a:r>
              <a:rPr lang="en-GB" altLang="en-US" dirty="0">
                <a:latin typeface="Aptos" panose="020B0004020202020204" pitchFamily="34" charset="0"/>
              </a:rPr>
              <a:t>SAVES YOU MONEY</a:t>
            </a:r>
          </a:p>
        </p:txBody>
      </p:sp>
      <p:sp>
        <p:nvSpPr>
          <p:cNvPr id="4099" name="Content Placeholder 2">
            <a:extLst>
              <a:ext uri="{FF2B5EF4-FFF2-40B4-BE49-F238E27FC236}">
                <a16:creationId xmlns:a16="http://schemas.microsoft.com/office/drawing/2014/main" id="{0B9617D2-7F49-691A-236D-4DF7362A0055}"/>
              </a:ext>
            </a:extLst>
          </p:cNvPr>
          <p:cNvSpPr>
            <a:spLocks noGrp="1" noChangeArrowheads="1"/>
          </p:cNvSpPr>
          <p:nvPr>
            <p:ph idx="1"/>
          </p:nvPr>
        </p:nvSpPr>
        <p:spPr/>
        <p:txBody>
          <a:bodyPr/>
          <a:lstStyle/>
          <a:p>
            <a:pPr marL="0" indent="0">
              <a:buNone/>
            </a:pPr>
            <a:r>
              <a:rPr lang="en-GB" altLang="en-US" dirty="0">
                <a:latin typeface="Aptos" panose="020B0004020202020204" pitchFamily="34" charset="0"/>
              </a:rPr>
              <a:t>Typical cost of charging an EV</a:t>
            </a:r>
          </a:p>
        </p:txBody>
      </p:sp>
      <p:pic>
        <p:nvPicPr>
          <p:cNvPr id="4100" name="Picture 4">
            <a:extLst>
              <a:ext uri="{FF2B5EF4-FFF2-40B4-BE49-F238E27FC236}">
                <a16:creationId xmlns:a16="http://schemas.microsoft.com/office/drawing/2014/main" id="{1BFA019D-2205-ED13-F844-C03DF7EE3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002" y="2743200"/>
            <a:ext cx="7305996" cy="277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27590CB-6DCA-C0B4-82D5-94D3422BE775}"/>
              </a:ext>
            </a:extLst>
          </p:cNvPr>
          <p:cNvSpPr>
            <a:spLocks noGrp="1" noChangeArrowheads="1"/>
          </p:cNvSpPr>
          <p:nvPr>
            <p:ph type="title"/>
          </p:nvPr>
        </p:nvSpPr>
        <p:spPr/>
        <p:txBody>
          <a:bodyPr/>
          <a:lstStyle/>
          <a:p>
            <a:pPr algn="l"/>
            <a:r>
              <a:rPr lang="en-GB" altLang="en-US" dirty="0">
                <a:latin typeface="Aptos" panose="020B0004020202020204" pitchFamily="34" charset="0"/>
              </a:rPr>
              <a:t>BETTER DRIVING EXPERIENCE</a:t>
            </a:r>
          </a:p>
        </p:txBody>
      </p:sp>
      <p:sp>
        <p:nvSpPr>
          <p:cNvPr id="3" name="Content Placeholder 2">
            <a:extLst>
              <a:ext uri="{FF2B5EF4-FFF2-40B4-BE49-F238E27FC236}">
                <a16:creationId xmlns:a16="http://schemas.microsoft.com/office/drawing/2014/main" id="{78F14A44-A719-BECD-3533-ABAE9A900FB1}"/>
              </a:ext>
            </a:extLst>
          </p:cNvPr>
          <p:cNvSpPr>
            <a:spLocks noGrp="1"/>
          </p:cNvSpPr>
          <p:nvPr>
            <p:ph idx="1"/>
          </p:nvPr>
        </p:nvSpPr>
        <p:spPr>
          <a:xfrm>
            <a:off x="457200" y="1600201"/>
            <a:ext cx="8229600" cy="4267200"/>
          </a:xfrm>
        </p:spPr>
        <p:txBody>
          <a:bodyPr rtlCol="0">
            <a:normAutofit/>
          </a:bodyPr>
          <a:lstStyle/>
          <a:p>
            <a:pPr>
              <a:defRPr/>
            </a:pPr>
            <a:r>
              <a:rPr lang="en-GB" sz="2400" dirty="0">
                <a:solidFill>
                  <a:srgbClr val="000000"/>
                </a:solidFill>
                <a:highlight>
                  <a:srgbClr val="FFFFFF"/>
                </a:highlight>
                <a:latin typeface="Aptos" panose="020B0004020202020204" pitchFamily="34" charset="0"/>
              </a:rPr>
              <a:t>An electric engine generates instant torque – EVs zoom off starting lines and provide smooth, responsive acceleration and deceleration. </a:t>
            </a:r>
          </a:p>
          <a:p>
            <a:pPr>
              <a:defRPr/>
            </a:pPr>
            <a:r>
              <a:rPr lang="en-GB" sz="2400" dirty="0">
                <a:solidFill>
                  <a:srgbClr val="000000"/>
                </a:solidFill>
                <a:highlight>
                  <a:srgbClr val="FFFFFF"/>
                </a:highlight>
                <a:latin typeface="Aptos" panose="020B0004020202020204" pitchFamily="34" charset="0"/>
              </a:rPr>
              <a:t>EVs have a low centre of gravity which means better responsiveness and increased comfort.</a:t>
            </a:r>
            <a:endParaRPr lang="en-GB" sz="2400" dirty="0">
              <a:latin typeface="Aptos" panose="020B00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19C8784-D081-1A40-126C-F8D0150F277E}"/>
              </a:ext>
            </a:extLst>
          </p:cNvPr>
          <p:cNvSpPr>
            <a:spLocks noGrp="1" noChangeArrowheads="1"/>
          </p:cNvSpPr>
          <p:nvPr>
            <p:ph type="title"/>
          </p:nvPr>
        </p:nvSpPr>
        <p:spPr/>
        <p:txBody>
          <a:bodyPr/>
          <a:lstStyle/>
          <a:p>
            <a:pPr algn="l"/>
            <a:r>
              <a:rPr lang="en-GB" altLang="en-US" dirty="0">
                <a:latin typeface="Aptos" panose="020B0004020202020204" pitchFamily="34" charset="0"/>
              </a:rPr>
              <a:t>EASY HOME CHARGING</a:t>
            </a:r>
          </a:p>
        </p:txBody>
      </p:sp>
      <p:sp>
        <p:nvSpPr>
          <p:cNvPr id="3" name="Content Placeholder 2">
            <a:extLst>
              <a:ext uri="{FF2B5EF4-FFF2-40B4-BE49-F238E27FC236}">
                <a16:creationId xmlns:a16="http://schemas.microsoft.com/office/drawing/2014/main" id="{6F95C9FD-56FF-AE1A-A506-F0CB502B0BBD}"/>
              </a:ext>
            </a:extLst>
          </p:cNvPr>
          <p:cNvSpPr>
            <a:spLocks noGrp="1"/>
          </p:cNvSpPr>
          <p:nvPr>
            <p:ph sz="half" idx="1"/>
          </p:nvPr>
        </p:nvSpPr>
        <p:spPr>
          <a:xfrm>
            <a:off x="381000" y="2405360"/>
            <a:ext cx="5181600" cy="2047280"/>
          </a:xfrm>
        </p:spPr>
        <p:txBody>
          <a:bodyPr rtlCol="0">
            <a:noAutofit/>
          </a:bodyPr>
          <a:lstStyle/>
          <a:p>
            <a:pPr marL="0" indent="0">
              <a:buNone/>
              <a:defRPr/>
            </a:pPr>
            <a:r>
              <a:rPr lang="en-GB" sz="2400" dirty="0">
                <a:solidFill>
                  <a:srgbClr val="000000"/>
                </a:solidFill>
                <a:highlight>
                  <a:srgbClr val="FFFFFF"/>
                </a:highlight>
                <a:latin typeface="Aptos" panose="020B0004020202020204" pitchFamily="34" charset="0"/>
              </a:rPr>
              <a:t>Most EV charging in the UK takes place at home. If you have an electric car charging station installed at home, this will generally be the quickest, easiest and most cost-effective way to keep your EV battery charged. </a:t>
            </a:r>
          </a:p>
        </p:txBody>
      </p:sp>
      <p:pic>
        <p:nvPicPr>
          <p:cNvPr id="6148" name="Content Placeholder 5" descr="Electric car charger">
            <a:extLst>
              <a:ext uri="{FF2B5EF4-FFF2-40B4-BE49-F238E27FC236}">
                <a16:creationId xmlns:a16="http://schemas.microsoft.com/office/drawing/2014/main" id="{A4A8CAD5-6459-603B-451A-23D6C8991DAF}"/>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715000" y="2296120"/>
            <a:ext cx="2751534" cy="226576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5D28A5D-E4AD-9D4F-DC98-ED64A941176E}"/>
              </a:ext>
            </a:extLst>
          </p:cNvPr>
          <p:cNvSpPr>
            <a:spLocks noGrp="1" noChangeArrowheads="1"/>
          </p:cNvSpPr>
          <p:nvPr>
            <p:ph type="title"/>
          </p:nvPr>
        </p:nvSpPr>
        <p:spPr/>
        <p:txBody>
          <a:bodyPr/>
          <a:lstStyle/>
          <a:p>
            <a:pPr algn="l"/>
            <a:r>
              <a:rPr lang="en-GB" altLang="en-US" dirty="0">
                <a:latin typeface="Aptos" panose="020B0004020202020204" pitchFamily="34" charset="0"/>
              </a:rPr>
              <a:t>CUT EMISSIONS</a:t>
            </a:r>
          </a:p>
        </p:txBody>
      </p:sp>
      <p:sp>
        <p:nvSpPr>
          <p:cNvPr id="7171" name="Content Placeholder 2">
            <a:extLst>
              <a:ext uri="{FF2B5EF4-FFF2-40B4-BE49-F238E27FC236}">
                <a16:creationId xmlns:a16="http://schemas.microsoft.com/office/drawing/2014/main" id="{FFF2CEFB-F88E-C2C2-3152-FE7FA5AB62BD}"/>
              </a:ext>
            </a:extLst>
          </p:cNvPr>
          <p:cNvSpPr>
            <a:spLocks noGrp="1" noChangeArrowheads="1"/>
          </p:cNvSpPr>
          <p:nvPr>
            <p:ph idx="1"/>
          </p:nvPr>
        </p:nvSpPr>
        <p:spPr/>
        <p:txBody>
          <a:bodyPr>
            <a:normAutofit/>
          </a:bodyPr>
          <a:lstStyle/>
          <a:p>
            <a:pPr marL="0" indent="0">
              <a:buNone/>
            </a:pPr>
            <a:endParaRPr lang="en-GB" altLang="en-US" dirty="0">
              <a:latin typeface="Aptos" panose="020B00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65099C7-7343-18BF-AE80-7CDFA70F0F31}"/>
              </a:ext>
            </a:extLst>
          </p:cNvPr>
          <p:cNvSpPr>
            <a:spLocks noGrp="1" noChangeArrowheads="1"/>
          </p:cNvSpPr>
          <p:nvPr>
            <p:ph type="title"/>
          </p:nvPr>
        </p:nvSpPr>
        <p:spPr/>
        <p:txBody>
          <a:bodyPr/>
          <a:lstStyle/>
          <a:p>
            <a:pPr algn="l"/>
            <a:r>
              <a:rPr lang="en-GB" altLang="en-US" dirty="0">
                <a:latin typeface="Aptos" panose="020B0004020202020204" pitchFamily="34" charset="0"/>
              </a:rPr>
              <a:t>LEZ CHARGES</a:t>
            </a:r>
          </a:p>
        </p:txBody>
      </p:sp>
      <p:sp>
        <p:nvSpPr>
          <p:cNvPr id="3" name="Content Placeholder 2">
            <a:extLst>
              <a:ext uri="{FF2B5EF4-FFF2-40B4-BE49-F238E27FC236}">
                <a16:creationId xmlns:a16="http://schemas.microsoft.com/office/drawing/2014/main" id="{12CE813D-AF02-EBAD-EB8F-FA6797226240}"/>
              </a:ext>
            </a:extLst>
          </p:cNvPr>
          <p:cNvSpPr>
            <a:spLocks noGrp="1"/>
          </p:cNvSpPr>
          <p:nvPr>
            <p:ph idx="1"/>
          </p:nvPr>
        </p:nvSpPr>
        <p:spPr/>
        <p:txBody>
          <a:bodyPr rtlCol="0">
            <a:normAutofit/>
          </a:bodyPr>
          <a:lstStyle/>
          <a:p>
            <a:pPr marL="0" indent="0">
              <a:buNone/>
              <a:defRPr/>
            </a:pPr>
            <a:endParaRPr lang="en-GB" dirty="0">
              <a:solidFill>
                <a:srgbClr val="111111"/>
              </a:solidFill>
              <a:latin typeface="Aptos" panose="020B0004020202020204" pitchFamily="34" charset="0"/>
            </a:endParaRPr>
          </a:p>
          <a:p>
            <a:pPr marL="0" indent="0">
              <a:buNone/>
              <a:defRPr/>
            </a:pPr>
            <a:r>
              <a:rPr lang="en-GB" u="sng" dirty="0">
                <a:solidFill>
                  <a:srgbClr val="111111"/>
                </a:solidFill>
                <a:latin typeface="Aptos" panose="020B0004020202020204" pitchFamily="34" charset="0"/>
              </a:rPr>
              <a:t>Apply in the following Scottish cities</a:t>
            </a:r>
            <a:r>
              <a:rPr lang="en-GB" dirty="0">
                <a:solidFill>
                  <a:srgbClr val="111111"/>
                </a:solidFill>
                <a:latin typeface="Aptos" panose="020B0004020202020204" pitchFamily="34" charset="0"/>
              </a:rPr>
              <a:t>:</a:t>
            </a:r>
          </a:p>
          <a:p>
            <a:pPr marL="0" indent="0">
              <a:buNone/>
              <a:defRPr/>
            </a:pPr>
            <a:endParaRPr lang="en-GB" dirty="0">
              <a:solidFill>
                <a:srgbClr val="111111"/>
              </a:solidFill>
              <a:latin typeface="Aptos" panose="020B0004020202020204" pitchFamily="34" charset="0"/>
            </a:endParaRPr>
          </a:p>
          <a:p>
            <a:pPr marL="0" indent="0">
              <a:buNone/>
              <a:defRPr/>
            </a:pPr>
            <a:endParaRPr lang="en-GB" dirty="0">
              <a:solidFill>
                <a:srgbClr val="111111"/>
              </a:solidFill>
              <a:latin typeface="Aptos" panose="020B0004020202020204" pitchFamily="34" charset="0"/>
            </a:endParaRPr>
          </a:p>
          <a:p>
            <a:pPr marL="0" indent="0">
              <a:buNone/>
              <a:defRPr/>
            </a:pPr>
            <a:r>
              <a:rPr lang="en-GB" dirty="0">
                <a:solidFill>
                  <a:srgbClr val="111111"/>
                </a:solidFill>
                <a:latin typeface="Aptos" panose="020B0004020202020204" pitchFamily="34" charset="0"/>
              </a:rPr>
              <a:t>The initial penalty charge is </a:t>
            </a:r>
          </a:p>
          <a:p>
            <a:pPr>
              <a:defRPr/>
            </a:pPr>
            <a:endParaRPr lang="en-GB" dirty="0"/>
          </a:p>
        </p:txBody>
      </p:sp>
      <p:sp>
        <p:nvSpPr>
          <p:cNvPr id="4" name="Slide Number Placeholder 3">
            <a:extLst>
              <a:ext uri="{FF2B5EF4-FFF2-40B4-BE49-F238E27FC236}">
                <a16:creationId xmlns:a16="http://schemas.microsoft.com/office/drawing/2014/main" id="{CE4F5BA5-DF6F-33C1-EBBC-58F3831BF363}"/>
              </a:ext>
            </a:extLst>
          </p:cNvPr>
          <p:cNvSpPr>
            <a:spLocks noGrp="1"/>
          </p:cNvSpPr>
          <p:nvPr>
            <p:ph type="sldNum" sz="quarter" idx="12"/>
          </p:nvPr>
        </p:nvSpPr>
        <p:spPr/>
        <p:txBody>
          <a:bodyPr/>
          <a:lstStyle/>
          <a:p>
            <a:pPr>
              <a:defRPr/>
            </a:pPr>
            <a:fld id="{AF52AE05-EA79-46A3-9899-14373AC8FA5B}" type="slidenum">
              <a:rPr lang="en-GB"/>
              <a:pPr>
                <a:defRPr/>
              </a:pPr>
              <a:t>6</a:t>
            </a:fld>
            <a:endParaRPr lang="en-GB"/>
          </a:p>
        </p:txBody>
      </p:sp>
    </p:spTree>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2E47337A4D2B54B9C7C64631CC5BC7D" ma:contentTypeVersion="16" ma:contentTypeDescription="Create a new document." ma:contentTypeScope="" ma:versionID="46b10d578b7dd0e35a1ca1af903c7498">
  <xsd:schema xmlns:xsd="http://www.w3.org/2001/XMLSchema" xmlns:xs="http://www.w3.org/2001/XMLSchema" xmlns:p="http://schemas.microsoft.com/office/2006/metadata/properties" xmlns:ns2="86eb320f-ed1e-4dd8-a1b9-565b74727bfe" xmlns:ns3="94c63d22-1077-4cc8-8a50-5601a087a1e9" xmlns:ns4="ead9a05e-0c6a-406d-b625-84b3624bc95f" targetNamespace="http://schemas.microsoft.com/office/2006/metadata/properties" ma:root="true" ma:fieldsID="d51d2eecd0c8ad061883c85d4e1058a2" ns2:_="" ns3:_="" ns4:_="">
    <xsd:import namespace="86eb320f-ed1e-4dd8-a1b9-565b74727bfe"/>
    <xsd:import namespace="94c63d22-1077-4cc8-8a50-5601a087a1e9"/>
    <xsd:import namespace="ead9a05e-0c6a-406d-b625-84b3624bc9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4:TaxCatchAll" minOccurs="0"/>
                <xsd:element ref="ns2:MediaServiceObjectDetectorVersions"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eb320f-ed1e-4dd8-a1b9-565b74727bf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1b5105ad-fc01-4f04-9303-2d3857fdf29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4c63d22-1077-4cc8-8a50-5601a087a1e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d9a05e-0c6a-406d-b625-84b3624bc95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a8735289-28cd-43b1-ab5e-81560125643c}" ma:internalName="TaxCatchAll" ma:showField="CatchAllData" ma:web="ead9a05e-0c6a-406d-b625-84b3624bc9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4c63d22-1077-4cc8-8a50-5601a087a1e9">
      <UserInfo>
        <DisplayName/>
        <AccountId xsi:nil="true"/>
        <AccountType/>
      </UserInfo>
    </SharedWithUsers>
    <lcf76f155ced4ddcb4097134ff3c332f xmlns="86eb320f-ed1e-4dd8-a1b9-565b74727bfe">
      <Terms xmlns="http://schemas.microsoft.com/office/infopath/2007/PartnerControls"/>
    </lcf76f155ced4ddcb4097134ff3c332f>
    <TaxCatchAll xmlns="ead9a05e-0c6a-406d-b625-84b3624bc95f" xsi:nil="true"/>
  </documentManagement>
</p:properties>
</file>

<file path=customXml/itemProps1.xml><?xml version="1.0" encoding="utf-8"?>
<ds:datastoreItem xmlns:ds="http://schemas.openxmlformats.org/officeDocument/2006/customXml" ds:itemID="{6341C01C-C7FD-418A-8517-DF9667374B2D}">
  <ds:schemaRefs>
    <ds:schemaRef ds:uri="http://schemas.microsoft.com/sharepoint/v3/contenttype/forms"/>
  </ds:schemaRefs>
</ds:datastoreItem>
</file>

<file path=customXml/itemProps2.xml><?xml version="1.0" encoding="utf-8"?>
<ds:datastoreItem xmlns:ds="http://schemas.openxmlformats.org/officeDocument/2006/customXml" ds:itemID="{3610D88F-00A1-4B5A-BB31-F3A3DCF8D4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eb320f-ed1e-4dd8-a1b9-565b74727bfe"/>
    <ds:schemaRef ds:uri="94c63d22-1077-4cc8-8a50-5601a087a1e9"/>
    <ds:schemaRef ds:uri="ead9a05e-0c6a-406d-b625-84b3624bc9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26E000-4A18-417B-A3C1-998256C08830}">
  <ds:schemaRefs>
    <ds:schemaRef ds:uri="http://schemas.microsoft.com/office/2006/documentManagement/types"/>
    <ds:schemaRef ds:uri="http://schemas.openxmlformats.org/package/2006/metadata/core-properties"/>
    <ds:schemaRef ds:uri="86eb320f-ed1e-4dd8-a1b9-565b74727bfe"/>
    <ds:schemaRef ds:uri="http://www.w3.org/XML/1998/namespace"/>
    <ds:schemaRef ds:uri="http://purl.org/dc/elements/1.1/"/>
    <ds:schemaRef ds:uri="http://purl.org/dc/terms/"/>
    <ds:schemaRef ds:uri="ead9a05e-0c6a-406d-b625-84b3624bc95f"/>
    <ds:schemaRef ds:uri="http://schemas.microsoft.com/office/infopath/2007/PartnerControls"/>
    <ds:schemaRef ds:uri="94c63d22-1077-4cc8-8a50-5601a087a1e9"/>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124</Words>
  <Application>Microsoft Office PowerPoint</Application>
  <PresentationFormat>On-screen Show (4:3)</PresentationFormat>
  <Paragraphs>18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Aptos Display</vt:lpstr>
      <vt:lpstr>Arial</vt:lpstr>
      <vt:lpstr>Calibri</vt:lpstr>
      <vt:lpstr>Custom Design</vt:lpstr>
      <vt:lpstr>The Future of Cars is Electric </vt:lpstr>
      <vt:lpstr>SAVES YOU MONEY</vt:lpstr>
      <vt:lpstr>BETTER DRIVING EXPERIENCE</vt:lpstr>
      <vt:lpstr>EASY HOME CHARGING</vt:lpstr>
      <vt:lpstr>CUT EMISSIONS</vt:lpstr>
      <vt:lpstr>LEZ CHARGES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2024-01-29T15:53:20Z</dcterms:created>
  <dcterms:modified xsi:type="dcterms:W3CDTF">2025-03-04T11:32:56Z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xd_ProgID">
    <vt:lpwstr/>
  </property>
  <property fmtid="{D5CDD505-2E9C-101B-9397-08002B2CF9AE}" pid="4" name="ContentTypeId">
    <vt:lpwstr>0x01010032E47337A4D2B54B9C7C64631CC5BC7D</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